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81" r:id="rId5"/>
    <p:sldId id="257" r:id="rId6"/>
    <p:sldId id="276" r:id="rId7"/>
    <p:sldId id="282" r:id="rId8"/>
    <p:sldId id="258" r:id="rId9"/>
    <p:sldId id="259" r:id="rId10"/>
    <p:sldId id="260" r:id="rId11"/>
    <p:sldId id="271" r:id="rId12"/>
    <p:sldId id="279" r:id="rId13"/>
    <p:sldId id="268" r:id="rId14"/>
    <p:sldId id="269" r:id="rId15"/>
    <p:sldId id="270" r:id="rId16"/>
    <p:sldId id="267" r:id="rId17"/>
    <p:sldId id="277" r:id="rId18"/>
    <p:sldId id="278" r:id="rId19"/>
    <p:sldId id="266" r:id="rId20"/>
    <p:sldId id="284" r:id="rId21"/>
    <p:sldId id="283" r:id="rId22"/>
    <p:sldId id="273" r:id="rId23"/>
    <p:sldId id="26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63" autoAdjust="0"/>
  </p:normalViewPr>
  <p:slideViewPr>
    <p:cSldViewPr snapToGrid="0">
      <p:cViewPr varScale="1">
        <p:scale>
          <a:sx n="64" d="100"/>
          <a:sy n="64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2449-901E-4D28-A5AD-919F15E3D2FE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B3DF6-D163-4F88-8B97-B466A88C1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0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https://miamineurosciencecenter.com/en/conditions/brain-tumors/types/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7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808080"/>
                </a:solidFill>
                <a:effectLst/>
              </a:rPr>
              <a:t># Image Data Augmentation: Image data augmentation is a technique that can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be used to artificially expand the size of a training dataset by creating modified versions of images in the dataset.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It uses techniques such as flipping, zooming, padding, cropping, etc.</a:t>
            </a:r>
            <a:br>
              <a:rPr lang="en-US" i="1" dirty="0">
                <a:solidFill>
                  <a:srgbClr val="808080"/>
                </a:solidFill>
                <a:effectLst/>
              </a:rPr>
            </a:br>
            <a:r>
              <a:rPr lang="en-US" i="1" dirty="0">
                <a:solidFill>
                  <a:srgbClr val="808080"/>
                </a:solidFill>
                <a:effectLst/>
              </a:rPr>
              <a:t># Data augmentation makes the model more robust to slight variations, and hence prevents the model from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Dropout is a regularization technique for reducing overfitting in neural networks by preventing complex co-adaptations on training data. It is a very efficient way of performing model averaging with neural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Adagrad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(short for adaptive gradient) adaptively sets the learning rate according to a parameter.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AdaDelta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belongs to the family of stochastic gradient descent algorithms, that provide adaptive techniques for hyperparameter tuning.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Adaptive Moment Estimation (Adam) combines ideas from both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and Momentum.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Root Mean Square Prop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) works by keeping an exponentially weighted average of the squares of past gradients.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then divides the learning rate by this average to speed up convergence.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SGD's simplicity makes it a good choice for shallow networks. However, it also means that SGD converges significantly more slowly than other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Adam, like RMSprop et. al., uses an exponentially decaying weighted average estimate of the variance of the gradient in its formulation. However, strictly speaking,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https://mlfromscratch.com/optimizers-explained/#/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10F1-7685-43DA-A485-267A9CE96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5964B-CEC4-4A57-BB13-BCB0CA51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C22E-3497-4877-9427-D0009CF0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14FC-D620-4D4A-AB9F-A40597DB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718BE-2016-4333-B44D-BBDA6F5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4B48-750A-4D4B-94B6-E61A6C9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7FB6-F9BE-4193-9D1E-A5D7C6E53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7E62-EE42-489C-B433-A97F7F66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F255-78BA-47CB-BE86-DA76BCBC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E0FF4-5A72-45AC-8118-A53709F2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532A5-9589-4296-9EAC-B2CB91AD1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7869E-FC3E-4187-BEDD-E4BC4B473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B801-3427-494D-97B0-4A23E73C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7D31-72A4-412B-BC60-4E795A23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B6FA-7C3C-45D2-97A4-64104299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23CE-26D8-4853-9910-D804FCD3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3BD2-DD81-479F-BC45-BE6EE44C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49CF8-1F2C-4072-B715-35655672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86B5-737C-4DB1-83FE-643D5FB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D7D8-7D54-4671-A25F-8270AF37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86A-E293-4AD1-973A-51B7C380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6F42-9978-45C4-B5BA-C3324A72D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0FC8-F3A5-4D8D-8D36-08795FC2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4B81-42D4-4A81-B917-1364714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8C9A-7898-4BE6-B65B-816674E6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2A01-34FB-4EE5-89DF-40FD36A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694E-B68C-4BF7-A68F-661802799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05969-876E-48CF-8509-0C4CAFAC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6037-221A-4A67-BB12-40B906E4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3BFB-4FF5-41DE-88AB-4C28AE6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7BEA9-805E-483F-86D4-BF8DC6ED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87B5-FF0B-47D1-B187-5B970618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6C63-C8A2-40C9-86BD-0D856AF2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4E1D-F5CB-4222-835A-69C8A8FA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76A8-4D85-4C1F-B0D6-02E5F831F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5139-C2B1-4853-AA7F-DFC494BC7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F1D7C-0B60-421E-BCC2-FB1AE6B1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12AC7-A34A-4322-9A75-84306E11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50D0-1349-4430-B8EE-58FA1834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5C19-3559-4C88-9A52-F89513F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8DED3-33F0-4253-B058-2A5A620B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E2ACE-F04B-497A-AA03-DCDC56D3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003E9-6B1C-45AE-8C58-EB02B09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B810E-8E73-4DDE-8E8E-9F98A3C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9D1D5-F8C2-42D3-861F-0CCD9ECE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A92-58D0-4B25-BF02-33B8EB2C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9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702-9CC5-4649-9B66-DDE141C6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A749-5DFB-4073-AEE1-96E706BA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F87B-6D57-4E48-8554-74C819E2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C5358-964A-4FCF-8922-5390AB20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722A-5F43-4911-B47E-7DFA036E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3776F-5BE8-446D-8868-5516A50B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2E8E-0CF6-461A-9AEF-86B70810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7CF7-D28E-49A0-A368-039107151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6156-A7A6-4D9F-982C-B95ED412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4CAA7-82E6-4F40-8416-F3E2B97C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CDB7-8AAF-4D01-81F8-8258CB32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224FF-E9C2-4287-ADC6-4F0ACAB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82B1F-1D24-40B8-980F-BD6DB208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B0D2-36D3-447D-A225-8A7B41FD8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A5DD-EC25-4352-9AB7-22931D6D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1FE24-6F0F-441F-9FE4-8E8C5CF68091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004-21F0-4A3C-8DDF-ACB0A5D0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F59A-5734-4F6B-A039-37969325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1-019-0177-5" TargetMode="External"/><Relationship Id="rId7" Type="http://schemas.openxmlformats.org/officeDocument/2006/relationships/hyperlink" Target="https://miamineurosciencecenter.com/en/conditions/brain-tumors/typ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1-019-0715-9" TargetMode="External"/><Relationship Id="rId5" Type="http://schemas.openxmlformats.org/officeDocument/2006/relationships/hyperlink" Target="https://doi.org/10.3390/brainsci10020118" TargetMode="External"/><Relationship Id="rId4" Type="http://schemas.openxmlformats.org/officeDocument/2006/relationships/hyperlink" Target="https://doi.org/10.1007/s00330-019-06632-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D6C1B-1140-4614-AFEB-4D8343D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5C8A-9E7D-434B-9316-79C9429F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6" y="108486"/>
            <a:ext cx="5053263" cy="3112168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FFC000"/>
                </a:solidFill>
              </a:rPr>
              <a:t>Detecting Brain tumors in Magnetic Resonance Imaging (MRI)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76ECA-2332-46B8-A4CE-512A8AF2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69" y="3832511"/>
            <a:ext cx="4042951" cy="230701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GWU 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Machine Learning Group 5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Maliha Aziz, Zongzhu Li</a:t>
            </a:r>
          </a:p>
        </p:txBody>
      </p:sp>
    </p:spTree>
    <p:extLst>
      <p:ext uri="{BB962C8B-B14F-4D97-AF65-F5344CB8AC3E}">
        <p14:creationId xmlns:p14="http://schemas.microsoft.com/office/powerpoint/2010/main" val="319156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6CE372-75AB-4E13-B6A8-5ACB0703F1A5}"/>
              </a:ext>
            </a:extLst>
          </p:cNvPr>
          <p:cNvGrpSpPr/>
          <p:nvPr/>
        </p:nvGrpSpPr>
        <p:grpSpPr>
          <a:xfrm>
            <a:off x="3499333" y="1993057"/>
            <a:ext cx="8692667" cy="3390104"/>
            <a:chOff x="435103" y="1497692"/>
            <a:chExt cx="10798954" cy="42100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759804-C67F-4EC4-AD7E-DFCB7BE2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03" y="1497692"/>
              <a:ext cx="4210049" cy="42100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B5A6E-1156-4652-9F46-941E91C9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743" y="2041012"/>
              <a:ext cx="5907314" cy="3123407"/>
            </a:xfrm>
            <a:prstGeom prst="rect">
              <a:avLst/>
            </a:prstGeom>
          </p:spPr>
        </p:pic>
      </p:grp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7501F201-F4B5-4B70-9A46-CC3542E25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9556464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Naïve Bayes</a:t>
            </a: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DA2B-30A3-468D-B8A8-B080363E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97" y="1489708"/>
            <a:ext cx="239960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GaussianNB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11399-E23C-4F0F-9496-E047376A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0" y="2430561"/>
            <a:ext cx="3095828" cy="22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46B70-8E91-4C6E-A217-7AB7CF9B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1" y="1860593"/>
            <a:ext cx="5087339" cy="3325556"/>
          </a:xfrm>
          <a:prstGeom prst="rect">
            <a:avLst/>
          </a:prstGeom>
        </p:spPr>
      </p:pic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95F0751A-1331-492C-9A13-1403176CB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ANN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DD0C-F615-4F05-8686-396AD4959A82}"/>
              </a:ext>
            </a:extLst>
          </p:cNvPr>
          <p:cNvSpPr txBox="1"/>
          <p:nvPr/>
        </p:nvSpPr>
        <p:spPr>
          <a:xfrm>
            <a:off x="5404697" y="1276866"/>
            <a:ext cx="6937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Parameters in ANN</a:t>
            </a:r>
          </a:p>
          <a:p>
            <a:pPr marL="342900" indent="-342900">
              <a:buAutoNum type="arabicPeriod"/>
            </a:pPr>
            <a:r>
              <a:rPr lang="en-US" sz="2400" dirty="0"/>
              <a:t>Hidden layers and nodes</a:t>
            </a:r>
          </a:p>
          <a:p>
            <a:pPr lvl="1"/>
            <a:r>
              <a:rPr lang="en-US" sz="2400" dirty="0"/>
              <a:t>(20,20)/ (500,500) /(20,20,20,20)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Iteration numbers</a:t>
            </a:r>
          </a:p>
          <a:p>
            <a:pPr lvl="1"/>
            <a:r>
              <a:rPr lang="en-US" sz="2400" dirty="0"/>
              <a:t>500/ 2000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Activation</a:t>
            </a:r>
          </a:p>
          <a:p>
            <a:pPr lvl="1"/>
            <a:r>
              <a:rPr lang="en-US" sz="2400" dirty="0"/>
              <a:t>“sigmoid”/ “</a:t>
            </a:r>
            <a:r>
              <a:rPr lang="en-US" sz="2400" dirty="0" err="1"/>
              <a:t>relu</a:t>
            </a:r>
            <a:r>
              <a:rPr lang="en-US" sz="2400" dirty="0"/>
              <a:t>”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Early-stopping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Solver</a:t>
            </a:r>
          </a:p>
          <a:p>
            <a:pPr lvl="1"/>
            <a:r>
              <a:rPr lang="en-US" sz="2400" dirty="0"/>
              <a:t>Adam/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SGD/RMSprop/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Adagra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Adadelta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Adamax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22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dient descent optimization algorithms Update equations&#10;Update equations&#10;Method Update equation&#10;SGD&#10;gt = θt J(θt)&#10;∆θt = ...">
            <a:extLst>
              <a:ext uri="{FF2B5EF4-FFF2-40B4-BE49-F238E27FC236}">
                <a16:creationId xmlns:a16="http://schemas.microsoft.com/office/drawing/2014/main" id="{DAFBDAE8-EFE1-49BB-AB1B-6813CB21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11638"/>
          <a:stretch/>
        </p:blipFill>
        <p:spPr bwMode="auto">
          <a:xfrm>
            <a:off x="0" y="1485089"/>
            <a:ext cx="7696847" cy="42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CF613B-7ABE-49FE-AE24-05DF2A8BC639}"/>
              </a:ext>
            </a:extLst>
          </p:cNvPr>
          <p:cNvGrpSpPr/>
          <p:nvPr/>
        </p:nvGrpSpPr>
        <p:grpSpPr>
          <a:xfrm>
            <a:off x="6616204" y="1322751"/>
            <a:ext cx="5342404" cy="4637282"/>
            <a:chOff x="2919279" y="2251496"/>
            <a:chExt cx="5342404" cy="463728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EF65760-B46E-48B5-BEB5-9728436A166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279" y="2251496"/>
              <a:ext cx="5342404" cy="413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FDDB76-4C26-439D-9301-ADF70D38FBC6}"/>
                </a:ext>
              </a:extLst>
            </p:cNvPr>
            <p:cNvSpPr txBox="1"/>
            <p:nvPr/>
          </p:nvSpPr>
          <p:spPr>
            <a:xfrm>
              <a:off x="4522817" y="6488668"/>
              <a:ext cx="2398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Source: Alec Radford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CCF8E-2E5E-4088-AD71-1A59BDAB56D7}"/>
              </a:ext>
            </a:extLst>
          </p:cNvPr>
          <p:cNvSpPr txBox="1"/>
          <p:nvPr/>
        </p:nvSpPr>
        <p:spPr>
          <a:xfrm>
            <a:off x="2664516" y="5712323"/>
            <a:ext cx="276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Source: Sebastian Ruder</a:t>
            </a:r>
          </a:p>
        </p:txBody>
      </p:sp>
      <p:sp>
        <p:nvSpPr>
          <p:cNvPr id="17" name="Google Shape;65;p14">
            <a:extLst>
              <a:ext uri="{FF2B5EF4-FFF2-40B4-BE49-F238E27FC236}">
                <a16:creationId xmlns:a16="http://schemas.microsoft.com/office/drawing/2014/main" id="{181A0E9B-40DA-4135-8F56-A969CDEB4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Optimizers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66565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8ED04E-8B30-43F8-BB58-E57DC32A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41524"/>
              </p:ext>
            </p:extLst>
          </p:nvPr>
        </p:nvGraphicFramePr>
        <p:xfrm>
          <a:off x="1127876" y="1027684"/>
          <a:ext cx="9936248" cy="5537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37">
                  <a:extLst>
                    <a:ext uri="{9D8B030D-6E8A-4147-A177-3AD203B41FA5}">
                      <a16:colId xmlns:a16="http://schemas.microsoft.com/office/drawing/2014/main" val="1701406638"/>
                    </a:ext>
                  </a:extLst>
                </a:gridCol>
                <a:gridCol w="2000676">
                  <a:extLst>
                    <a:ext uri="{9D8B030D-6E8A-4147-A177-3AD203B41FA5}">
                      <a16:colId xmlns:a16="http://schemas.microsoft.com/office/drawing/2014/main" val="2160484523"/>
                    </a:ext>
                  </a:extLst>
                </a:gridCol>
                <a:gridCol w="1364776">
                  <a:extLst>
                    <a:ext uri="{9D8B030D-6E8A-4147-A177-3AD203B41FA5}">
                      <a16:colId xmlns:a16="http://schemas.microsoft.com/office/drawing/2014/main" val="2335447022"/>
                    </a:ext>
                  </a:extLst>
                </a:gridCol>
                <a:gridCol w="1937982">
                  <a:extLst>
                    <a:ext uri="{9D8B030D-6E8A-4147-A177-3AD203B41FA5}">
                      <a16:colId xmlns:a16="http://schemas.microsoft.com/office/drawing/2014/main" val="4169647509"/>
                    </a:ext>
                  </a:extLst>
                </a:gridCol>
                <a:gridCol w="1173707">
                  <a:extLst>
                    <a:ext uri="{9D8B030D-6E8A-4147-A177-3AD203B41FA5}">
                      <a16:colId xmlns:a16="http://schemas.microsoft.com/office/drawing/2014/main" val="2404704883"/>
                    </a:ext>
                  </a:extLst>
                </a:gridCol>
                <a:gridCol w="1187356">
                  <a:extLst>
                    <a:ext uri="{9D8B030D-6E8A-4147-A177-3AD203B41FA5}">
                      <a16:colId xmlns:a16="http://schemas.microsoft.com/office/drawing/2014/main" val="2792652474"/>
                    </a:ext>
                  </a:extLst>
                </a:gridCol>
                <a:gridCol w="1433014">
                  <a:extLst>
                    <a:ext uri="{9D8B030D-6E8A-4147-A177-3AD203B41FA5}">
                      <a16:colId xmlns:a16="http://schemas.microsoft.com/office/drawing/2014/main" val="2199756933"/>
                    </a:ext>
                  </a:extLst>
                </a:gridCol>
              </a:tblGrid>
              <a:tr h="6378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</a:t>
                      </a:r>
                      <a:r>
                        <a:rPr lang="en-US" altLang="zh-CN" sz="2000" dirty="0"/>
                        <a:t>ayers &amp; </a:t>
                      </a:r>
                      <a:r>
                        <a:rPr lang="en-US" sz="2000" dirty="0"/>
                        <a:t>N</a:t>
                      </a:r>
                      <a:r>
                        <a:rPr lang="en-US" altLang="zh-CN" sz="2000" dirty="0"/>
                        <a:t>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Early-stopping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  <a:p>
                      <a:pPr algn="ctr"/>
                      <a:r>
                        <a:rPr lang="en-US" sz="2000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64216"/>
                  </a:ext>
                </a:extLst>
              </a:tr>
              <a:tr h="32596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53749"/>
                  </a:ext>
                </a:extLst>
              </a:tr>
              <a:tr h="2596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4146"/>
                  </a:ext>
                </a:extLst>
              </a:tr>
              <a:tr h="3650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“sigmoid”, ”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43451"/>
                  </a:ext>
                </a:extLst>
              </a:tr>
              <a:tr h="1538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2190"/>
                  </a:ext>
                </a:extLst>
              </a:tr>
              <a:tr h="4640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(20, 20, 20,20)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13601"/>
                  </a:ext>
                </a:extLst>
              </a:tr>
              <a:tr h="39331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01131"/>
                  </a:ext>
                </a:extLst>
              </a:tr>
              <a:tr h="4096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1079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4564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Adagrad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17229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Adadelta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242700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Adamax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16678"/>
                  </a:ext>
                </a:extLst>
              </a:tr>
              <a:tr h="2678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35"/>
                  </a:ext>
                </a:extLst>
              </a:tr>
            </a:tbl>
          </a:graphicData>
        </a:graphic>
      </p:graphicFrame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77395108-A8BE-4F00-B460-7816B982F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142" y="436160"/>
            <a:ext cx="9695146" cy="587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 dirty="0"/>
              <a:t>Experiments Design and Results for ANN with Different Parameters</a:t>
            </a:r>
            <a:br>
              <a:rPr lang="en-US" sz="2800" b="1" dirty="0"/>
            </a:b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17122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33DE103E-482C-4616-B7BB-DE64E6D0CB7D}"/>
              </a:ext>
            </a:extLst>
          </p:cNvPr>
          <p:cNvGrpSpPr/>
          <p:nvPr/>
        </p:nvGrpSpPr>
        <p:grpSpPr>
          <a:xfrm>
            <a:off x="145337" y="377440"/>
            <a:ext cx="5912768" cy="2128634"/>
            <a:chOff x="145337" y="361398"/>
            <a:chExt cx="5912768" cy="212863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4D4B06F-D10A-4776-A212-090AED3F6672}"/>
                </a:ext>
              </a:extLst>
            </p:cNvPr>
            <p:cNvGrpSpPr/>
            <p:nvPr/>
          </p:nvGrpSpPr>
          <p:grpSpPr>
            <a:xfrm>
              <a:off x="665409" y="361398"/>
              <a:ext cx="5392696" cy="2128634"/>
              <a:chOff x="474338" y="361398"/>
              <a:chExt cx="5392696" cy="2128634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0CE80EE4-B693-4475-95A7-024001E5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4338" y="361398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7CC7C71-8BF4-43DF-832E-6161F8FF1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2874" y="386912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349D7F-6127-4098-881F-1A41E4AB4E28}"/>
                </a:ext>
              </a:extLst>
            </p:cNvPr>
            <p:cNvSpPr txBox="1"/>
            <p:nvPr/>
          </p:nvSpPr>
          <p:spPr>
            <a:xfrm>
              <a:off x="145337" y="108979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E0FFC85-493D-45E1-B27F-A0F097A76A7A}"/>
              </a:ext>
            </a:extLst>
          </p:cNvPr>
          <p:cNvGrpSpPr/>
          <p:nvPr/>
        </p:nvGrpSpPr>
        <p:grpSpPr>
          <a:xfrm>
            <a:off x="161379" y="2481675"/>
            <a:ext cx="5856745" cy="2105351"/>
            <a:chOff x="161379" y="2465633"/>
            <a:chExt cx="5856745" cy="210535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9DEBECB-AFC4-43C7-8C2A-D4BC97F9E8A0}"/>
                </a:ext>
              </a:extLst>
            </p:cNvPr>
            <p:cNvGrpSpPr/>
            <p:nvPr/>
          </p:nvGrpSpPr>
          <p:grpSpPr>
            <a:xfrm>
              <a:off x="647889" y="2465633"/>
              <a:ext cx="5370235" cy="2105351"/>
              <a:chOff x="456818" y="2465633"/>
              <a:chExt cx="5370235" cy="2105351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C7749FF7-6C3F-418F-A245-60BAB4D7D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18" y="2465633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BA0155D-92D5-4DDD-9F71-40A9B8FC1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2893" y="2467864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EAE6E41-AB26-4AD8-8F6E-2FD86FEA1563}"/>
                </a:ext>
              </a:extLst>
            </p:cNvPr>
            <p:cNvSpPr txBox="1"/>
            <p:nvPr/>
          </p:nvSpPr>
          <p:spPr>
            <a:xfrm>
              <a:off x="161379" y="3240847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10D96B6-C04C-45EB-ADCF-9EC6DC486395}"/>
              </a:ext>
            </a:extLst>
          </p:cNvPr>
          <p:cNvGrpSpPr/>
          <p:nvPr/>
        </p:nvGrpSpPr>
        <p:grpSpPr>
          <a:xfrm>
            <a:off x="131567" y="4622669"/>
            <a:ext cx="5886557" cy="2122063"/>
            <a:chOff x="131567" y="4606627"/>
            <a:chExt cx="5886557" cy="212206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182FC6-99F2-4048-9FC2-B761F55F1BA3}"/>
                </a:ext>
              </a:extLst>
            </p:cNvPr>
            <p:cNvGrpSpPr/>
            <p:nvPr/>
          </p:nvGrpSpPr>
          <p:grpSpPr>
            <a:xfrm>
              <a:off x="614516" y="4606627"/>
              <a:ext cx="5403608" cy="2122063"/>
              <a:chOff x="423445" y="4606627"/>
              <a:chExt cx="5403608" cy="212206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3E1FBC71-39E8-492B-85C7-8DAB6D20E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445" y="4606627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1DD6823-8756-4A38-AFAB-9950D3E66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22893" y="4625570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8C71861-0804-491E-A711-3B6F3F3DFCFD}"/>
                </a:ext>
              </a:extLst>
            </p:cNvPr>
            <p:cNvSpPr txBox="1"/>
            <p:nvPr/>
          </p:nvSpPr>
          <p:spPr>
            <a:xfrm>
              <a:off x="131567" y="5376961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03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334C056-8DFE-40C3-8B97-6C3665F823E7}"/>
              </a:ext>
            </a:extLst>
          </p:cNvPr>
          <p:cNvGrpSpPr/>
          <p:nvPr/>
        </p:nvGrpSpPr>
        <p:grpSpPr>
          <a:xfrm>
            <a:off x="6115769" y="408076"/>
            <a:ext cx="5983991" cy="2116420"/>
            <a:chOff x="6099727" y="392034"/>
            <a:chExt cx="5983991" cy="211642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DB7D904-538B-41CE-999D-BC7547571D2D}"/>
                </a:ext>
              </a:extLst>
            </p:cNvPr>
            <p:cNvGrpSpPr/>
            <p:nvPr/>
          </p:nvGrpSpPr>
          <p:grpSpPr>
            <a:xfrm>
              <a:off x="6610260" y="392034"/>
              <a:ext cx="5473458" cy="2116420"/>
              <a:chOff x="6487428" y="392034"/>
              <a:chExt cx="5473458" cy="2116420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805C79B3-DEF6-4361-BE93-CF26177F7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7428" y="392034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D77E59E-4AD5-4DCC-8A38-BDC7E6B65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56726" y="405334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ADBC3D9-2BD7-4104-9FB7-125C70CB81FB}"/>
                </a:ext>
              </a:extLst>
            </p:cNvPr>
            <p:cNvSpPr txBox="1"/>
            <p:nvPr/>
          </p:nvSpPr>
          <p:spPr>
            <a:xfrm>
              <a:off x="6099727" y="110810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04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16B0338-D7F7-4BA3-938A-EE8BE502F30C}"/>
              </a:ext>
            </a:extLst>
          </p:cNvPr>
          <p:cNvSpPr txBox="1"/>
          <p:nvPr/>
        </p:nvSpPr>
        <p:spPr>
          <a:xfrm>
            <a:off x="6056145" y="5446189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8517035-232C-48D7-B57A-FF0A4636385C}"/>
              </a:ext>
            </a:extLst>
          </p:cNvPr>
          <p:cNvSpPr txBox="1"/>
          <p:nvPr/>
        </p:nvSpPr>
        <p:spPr>
          <a:xfrm>
            <a:off x="6053873" y="3321328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05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B43054-7AE7-4584-B9BE-1B055F544327}"/>
              </a:ext>
            </a:extLst>
          </p:cNvPr>
          <p:cNvGrpSpPr/>
          <p:nvPr/>
        </p:nvGrpSpPr>
        <p:grpSpPr>
          <a:xfrm>
            <a:off x="6580751" y="2523716"/>
            <a:ext cx="5501151" cy="2112065"/>
            <a:chOff x="6700584" y="2503507"/>
            <a:chExt cx="5501151" cy="2112065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346AA97B-4521-48BB-823F-64A26A079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00584" y="2503507"/>
              <a:ext cx="2804160" cy="21031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7880798-1720-4632-858F-94552FF0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97575" y="2512452"/>
              <a:ext cx="2804160" cy="210312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04F88B5-7905-4EC2-A293-533BF2D0AF26}"/>
              </a:ext>
            </a:extLst>
          </p:cNvPr>
          <p:cNvGrpSpPr/>
          <p:nvPr/>
        </p:nvGrpSpPr>
        <p:grpSpPr>
          <a:xfrm>
            <a:off x="6580751" y="4650205"/>
            <a:ext cx="5501151" cy="2112400"/>
            <a:chOff x="6564709" y="4650205"/>
            <a:chExt cx="5501151" cy="211240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1C5B605B-D1C6-47B5-B1F0-CD40102DB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4709" y="4650205"/>
              <a:ext cx="2804160" cy="21031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E96C0FA-A003-41F2-AD33-50154AD5D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61700" y="4659485"/>
              <a:ext cx="2804160" cy="210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45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F08F7D6-D7D7-4F02-B7A3-1232122DF2C4}"/>
              </a:ext>
            </a:extLst>
          </p:cNvPr>
          <p:cNvGrpSpPr/>
          <p:nvPr/>
        </p:nvGrpSpPr>
        <p:grpSpPr>
          <a:xfrm>
            <a:off x="177421" y="2498804"/>
            <a:ext cx="6092672" cy="2103120"/>
            <a:chOff x="241589" y="2498804"/>
            <a:chExt cx="6092672" cy="21031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D8E0E8-CFCB-4738-8404-140C1EC53508}"/>
                </a:ext>
              </a:extLst>
            </p:cNvPr>
            <p:cNvGrpSpPr/>
            <p:nvPr/>
          </p:nvGrpSpPr>
          <p:grpSpPr>
            <a:xfrm>
              <a:off x="896426" y="2498804"/>
              <a:ext cx="5437835" cy="2103120"/>
              <a:chOff x="6533378" y="5227638"/>
              <a:chExt cx="5437835" cy="210312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CD20059-0794-48EE-9713-65A62D294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33378" y="5227638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FBCC2BF-24F2-4D29-BDB9-F3816F0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7053" y="5227638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4A2913-44A8-4507-8B1F-3003D3674A41}"/>
                </a:ext>
              </a:extLst>
            </p:cNvPr>
            <p:cNvSpPr txBox="1"/>
            <p:nvPr/>
          </p:nvSpPr>
          <p:spPr>
            <a:xfrm>
              <a:off x="241589" y="322719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08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AED641-E8B2-47C7-B2AA-D99656B639A3}"/>
              </a:ext>
            </a:extLst>
          </p:cNvPr>
          <p:cNvGrpSpPr/>
          <p:nvPr/>
        </p:nvGrpSpPr>
        <p:grpSpPr>
          <a:xfrm>
            <a:off x="179693" y="4660736"/>
            <a:ext cx="6122484" cy="2103120"/>
            <a:chOff x="179693" y="4660736"/>
            <a:chExt cx="6122484" cy="21031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AB20D05-525E-4821-B72D-EEC06E62B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300" y="4660736"/>
              <a:ext cx="2804160" cy="21031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B5D278-91AA-4670-B0AF-8972AE378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8017" y="4660736"/>
              <a:ext cx="2804160" cy="21031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D5E775-C484-4664-BC98-8E84BA75BB39}"/>
                </a:ext>
              </a:extLst>
            </p:cNvPr>
            <p:cNvSpPr txBox="1"/>
            <p:nvPr/>
          </p:nvSpPr>
          <p:spPr>
            <a:xfrm>
              <a:off x="179693" y="5344877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09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03A95A-9CC5-4152-9150-97101FC6B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799" y="479606"/>
            <a:ext cx="2804160" cy="210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711653-C554-4C53-A02F-A83B3D368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9395" y="495648"/>
            <a:ext cx="2804160" cy="21031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ACB3A5-6BC3-4BBF-A666-CEB766D55096}"/>
              </a:ext>
            </a:extLst>
          </p:cNvPr>
          <p:cNvSpPr txBox="1"/>
          <p:nvPr/>
        </p:nvSpPr>
        <p:spPr>
          <a:xfrm>
            <a:off x="6280261" y="1108109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10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927DC52-913F-4BA3-87F1-CF6522F9892C}"/>
              </a:ext>
            </a:extLst>
          </p:cNvPr>
          <p:cNvGrpSpPr/>
          <p:nvPr/>
        </p:nvGrpSpPr>
        <p:grpSpPr>
          <a:xfrm>
            <a:off x="6813799" y="2546044"/>
            <a:ext cx="5364553" cy="2116768"/>
            <a:chOff x="6813799" y="2465834"/>
            <a:chExt cx="5364553" cy="21167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E3DE1C-8914-414A-B25A-7FE28549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3799" y="2465834"/>
              <a:ext cx="2804160" cy="21031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1BB2EF-2623-426F-9CD7-50244581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74192" y="2479482"/>
              <a:ext cx="2804160" cy="210312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EA20ED0-B0EE-4A5B-96EC-6AC877450C07}"/>
              </a:ext>
            </a:extLst>
          </p:cNvPr>
          <p:cNvSpPr txBox="1"/>
          <p:nvPr/>
        </p:nvSpPr>
        <p:spPr>
          <a:xfrm>
            <a:off x="6268885" y="3171202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B8C992-B29B-4EA6-B33F-A5794A9EB46D}"/>
              </a:ext>
            </a:extLst>
          </p:cNvPr>
          <p:cNvSpPr txBox="1"/>
          <p:nvPr/>
        </p:nvSpPr>
        <p:spPr>
          <a:xfrm>
            <a:off x="177421" y="1089792"/>
            <a:ext cx="64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ANN</a:t>
            </a:r>
          </a:p>
          <a:p>
            <a:pPr algn="ctr"/>
            <a:r>
              <a:rPr lang="en-US" b="1" dirty="0"/>
              <a:t>07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C842EB-4DE5-4FCE-841C-34928CDDD53D}"/>
              </a:ext>
            </a:extLst>
          </p:cNvPr>
          <p:cNvGrpSpPr/>
          <p:nvPr/>
        </p:nvGrpSpPr>
        <p:grpSpPr>
          <a:xfrm>
            <a:off x="848705" y="448210"/>
            <a:ext cx="5389960" cy="2106532"/>
            <a:chOff x="6768357" y="4635199"/>
            <a:chExt cx="5389960" cy="2106532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E6ECDC8-7A51-4634-B3AF-14EC686DC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8357" y="4635199"/>
              <a:ext cx="2804160" cy="21031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C38DFF7-8695-4EFE-963B-199844F0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54157" y="4638611"/>
              <a:ext cx="2804160" cy="210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36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DF872-9D14-4689-A3B5-184FBDC480A5}"/>
              </a:ext>
            </a:extLst>
          </p:cNvPr>
          <p:cNvSpPr txBox="1"/>
          <p:nvPr/>
        </p:nvSpPr>
        <p:spPr>
          <a:xfrm>
            <a:off x="547822" y="1204969"/>
            <a:ext cx="1112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Hidden layers and Nodes: (500,500,20)/ Iteration: 500/ Activation: “sigmoid”/ Solver: </a:t>
            </a:r>
            <a:r>
              <a:rPr lang="en-US" sz="2000" dirty="0" err="1"/>
              <a:t>RMSpro</a:t>
            </a:r>
            <a:r>
              <a:rPr lang="en-US" sz="2000" dirty="0"/>
              <a:t> (</a:t>
            </a:r>
            <a:r>
              <a:rPr lang="en-US" sz="2000" dirty="0" err="1"/>
              <a:t>lr</a:t>
            </a:r>
            <a:r>
              <a:rPr lang="en-US" sz="2000" dirty="0"/>
              <a:t>=0.001)</a:t>
            </a:r>
          </a:p>
        </p:txBody>
      </p:sp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E9FB348E-1D39-48EE-9D03-75177AE07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56C5-D963-4AA4-8D5D-2DF00E0D6D75}"/>
              </a:ext>
            </a:extLst>
          </p:cNvPr>
          <p:cNvGrpSpPr/>
          <p:nvPr/>
        </p:nvGrpSpPr>
        <p:grpSpPr>
          <a:xfrm>
            <a:off x="582796" y="1924657"/>
            <a:ext cx="11006416" cy="4284005"/>
            <a:chOff x="592792" y="1471964"/>
            <a:chExt cx="11006416" cy="42840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A405C4-E6F6-4E2A-8D84-FEE481F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92" y="1471964"/>
              <a:ext cx="4284005" cy="428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91BF7F5-D018-4A7C-AD6F-23669B3B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683" y="1871768"/>
              <a:ext cx="6458525" cy="3484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16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537E20C8-1F77-4660-B8D9-B60E6153C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FADE2-E7D2-48C5-A327-5880ABC5BD08}"/>
              </a:ext>
            </a:extLst>
          </p:cNvPr>
          <p:cNvGrpSpPr/>
          <p:nvPr/>
        </p:nvGrpSpPr>
        <p:grpSpPr>
          <a:xfrm>
            <a:off x="850231" y="1375336"/>
            <a:ext cx="10748211" cy="4107327"/>
            <a:chOff x="1010650" y="2165136"/>
            <a:chExt cx="9881936" cy="36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6F1EB-9A67-4ED6-B8AE-4B7B4595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650" y="2165136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E02C73-AFF5-4275-B546-296CA303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786" y="2181178"/>
              <a:ext cx="48768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45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435E40CE-8D00-4957-A3B4-9E41CB2AF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Summary and Discussion</a:t>
            </a:r>
            <a:br>
              <a:rPr lang="en-US" sz="1400" dirty="0">
                <a:solidFill>
                  <a:schemeClr val="accent1"/>
                </a:solidFill>
              </a:rPr>
            </a:br>
            <a:endParaRPr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3F3E-3DD2-4BC2-AC7E-CCDB933590CF}"/>
              </a:ext>
            </a:extLst>
          </p:cNvPr>
          <p:cNvSpPr txBox="1"/>
          <p:nvPr/>
        </p:nvSpPr>
        <p:spPr>
          <a:xfrm>
            <a:off x="721894" y="1491916"/>
            <a:ext cx="11277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Activation with “sigmoid” shows better performance and higher accuracy than activation with “</a:t>
            </a:r>
            <a:r>
              <a:rPr lang="en-US" sz="2400" dirty="0" err="1"/>
              <a:t>relu</a:t>
            </a:r>
            <a:r>
              <a:rPr lang="en-US" sz="2400" dirty="0"/>
              <a:t>” and “tanh”.</a:t>
            </a:r>
          </a:p>
          <a:p>
            <a:endParaRPr lang="en-US" sz="2400" dirty="0"/>
          </a:p>
          <a:p>
            <a:r>
              <a:rPr lang="en-US" sz="2400" dirty="0"/>
              <a:t>2. Solver with </a:t>
            </a:r>
            <a:r>
              <a:rPr lang="en-US" sz="2400" kern="1200" dirty="0">
                <a:ea typeface="+mn-ea"/>
                <a:cs typeface="+mn-cs"/>
              </a:rPr>
              <a:t>RMSprop shows </a:t>
            </a:r>
            <a:r>
              <a:rPr lang="en-US" sz="2400" dirty="0"/>
              <a:t>higher prediction accuracy with the brain cancer dataset.</a:t>
            </a:r>
            <a:endParaRPr lang="en-US" sz="2400" kern="1200" dirty="0">
              <a:ea typeface="+mn-ea"/>
              <a:cs typeface="+mn-cs"/>
            </a:endParaRPr>
          </a:p>
          <a:p>
            <a:endParaRPr lang="en-US" sz="2400" dirty="0"/>
          </a:p>
          <a:p>
            <a:r>
              <a:rPr lang="en-US" sz="2400" dirty="0"/>
              <a:t>3. With ANN model, the accuracy for prediction can reach to 87%, which is better than other models including KNN, SVM and Naïve Bayes.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Deep learning </a:t>
            </a:r>
            <a:r>
              <a:rPr lang="en-US" altLang="zh-CN" sz="2400" dirty="0">
                <a:solidFill>
                  <a:srgbClr val="FF0000"/>
                </a:solidFill>
              </a:rPr>
              <a:t>with skills of convolution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maxpool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need to be tried to get the accuracy higher……</a:t>
            </a:r>
          </a:p>
        </p:txBody>
      </p:sp>
    </p:spTree>
    <p:extLst>
      <p:ext uri="{BB962C8B-B14F-4D97-AF65-F5344CB8AC3E}">
        <p14:creationId xmlns:p14="http://schemas.microsoft.com/office/powerpoint/2010/main" val="352299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B93556-DC30-48DE-B257-1212301B66C3}"/>
              </a:ext>
            </a:extLst>
          </p:cNvPr>
          <p:cNvSpPr txBox="1"/>
          <p:nvPr/>
        </p:nvSpPr>
        <p:spPr>
          <a:xfrm>
            <a:off x="368969" y="180018"/>
            <a:ext cx="11678652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Aldape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K., Brindle, K.M.,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Chesler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L. et al. Challenges to curing primary brain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tumours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. Nat Rev Clin Oncol 16, 509–520 (2019).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https://doi.org/10.1038/s41571-019-0177-5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2. Cao, H.,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Erson-Omay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E.Z., Li, X. et al. A quantitative model based on clinically relevant MRI features differentiates lower grade gliomas and glioblastoma. Eur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Radiol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 30, 3073–3082 (2020).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https://doi.org/10.1007/s00330-019-06632-8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3. Nadeem, M. W.,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Ghamdi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M., Hussain, M., Khan, M. A., Khan, K. 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Almotiri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S. H., &amp; Butt, S. A. (2020). Brain Tumor Analysis Empowered with Deep Learning: A Review, Taxonomy, and Future Challenges. Brain sciences, 10(2), 118.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5"/>
              </a:rPr>
              <a:t>https://doi.org/10.3390/brainsci10020118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4.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Hollon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T.C., Pandian,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Adapa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A.R.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Near real-time intraoperative brain tumor diagnosis using stimulated Raman histology and deep neural networks.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26, 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52–58 (2020).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6"/>
              </a:rPr>
              <a:t>https://doi.org/10.1038/s41591-019-0715-9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5.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Kingma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D.P., &amp; Ba, J. (2015). Adam: A Method for Stochastic Optimization. 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CoRR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abs/1412.6980.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6. https://ml-cheatsheet.readthedocs.io/en/latest/index.html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7. https://ruder.io/optimizing-gradient-descent/index.html#adamax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8.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https://miamineurosciencecenter.com/en/conditions/brain-tumors/types/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9. </a:t>
            </a:r>
            <a:r>
              <a:rPr lang="en-US" dirty="0"/>
              <a:t>https://mlfromscratch.com/optimizers-explained/#/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23845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9DF7776B-7441-42B4-9D9F-F77CBF67B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281" y="430232"/>
            <a:ext cx="2318886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Outlines</a:t>
            </a:r>
            <a:endParaRPr sz="3600" b="1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05CC435D-16AA-4675-A022-FFF3E0F12772}"/>
              </a:ext>
            </a:extLst>
          </p:cNvPr>
          <p:cNvSpPr txBox="1">
            <a:spLocks/>
          </p:cNvSpPr>
          <p:nvPr/>
        </p:nvSpPr>
        <p:spPr>
          <a:xfrm>
            <a:off x="337268" y="1056332"/>
            <a:ext cx="7803842" cy="4371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Introduction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Overview of Dataset for Different Types of Brain Tumors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Data Preprocessing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Modeling, Prediction and Evaluation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SVM, KNN and Naïve Bayes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ANN with Parameters Exploratory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Summary and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4DF08-61C2-41CC-A2FC-CB3C20D0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852" y="2483897"/>
            <a:ext cx="6410084" cy="3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622AD8-2A1B-4C60-852D-DD3CCF59ABD0}"/>
              </a:ext>
            </a:extLst>
          </p:cNvPr>
          <p:cNvSpPr txBox="1"/>
          <p:nvPr/>
        </p:nvSpPr>
        <p:spPr>
          <a:xfrm>
            <a:off x="4272197" y="2308485"/>
            <a:ext cx="328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8395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918DD8-EFA3-4BFC-89CB-12E3F3985D60}"/>
              </a:ext>
            </a:extLst>
          </p:cNvPr>
          <p:cNvSpPr txBox="1"/>
          <p:nvPr/>
        </p:nvSpPr>
        <p:spPr>
          <a:xfrm>
            <a:off x="1560287" y="4911797"/>
            <a:ext cx="3614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Sigmoid: not blowing up activation</a:t>
            </a:r>
          </a:p>
          <a:p>
            <a:pPr algn="l"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Relu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: not vanishing gradient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C4F21-26A4-46AB-8453-2B6226B6EA48}"/>
              </a:ext>
            </a:extLst>
          </p:cNvPr>
          <p:cNvGrpSpPr/>
          <p:nvPr/>
        </p:nvGrpSpPr>
        <p:grpSpPr>
          <a:xfrm>
            <a:off x="622300" y="1175645"/>
            <a:ext cx="3360934" cy="2097786"/>
            <a:chOff x="2001157" y="1142137"/>
            <a:chExt cx="3360934" cy="20977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D942FB-D628-4243-A284-2D4FD98D3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57" y="1142137"/>
              <a:ext cx="3360934" cy="154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6F102A-64EE-4CBD-9DCD-F35B8CE6C663}"/>
                </a:ext>
              </a:extLst>
            </p:cNvPr>
            <p:cNvSpPr txBox="1"/>
            <p:nvPr/>
          </p:nvSpPr>
          <p:spPr>
            <a:xfrm>
              <a:off x="2960915" y="2870591"/>
              <a:ext cx="1785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solidFill>
                    <a:srgbClr val="212127"/>
                  </a:solidFill>
                  <a:effectLst/>
                  <a:latin typeface="Montserrat"/>
                </a:rPr>
                <a:t> y 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= 1/(1+e</a:t>
              </a:r>
              <a:r>
                <a:rPr lang="es-ES" b="0" i="1" u="none" strike="noStrike" baseline="30000" dirty="0">
                  <a:solidFill>
                    <a:srgbClr val="212127"/>
                  </a:solidFill>
                  <a:effectLst/>
                  <a:latin typeface="Montserrat"/>
                </a:rPr>
                <a:t>(-x)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)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7E63-6665-4DFC-A176-57E45874C8CD}"/>
              </a:ext>
            </a:extLst>
          </p:cNvPr>
          <p:cNvGrpSpPr/>
          <p:nvPr/>
        </p:nvGrpSpPr>
        <p:grpSpPr>
          <a:xfrm>
            <a:off x="4313148" y="941235"/>
            <a:ext cx="3565703" cy="2357987"/>
            <a:chOff x="4313148" y="941235"/>
            <a:chExt cx="3565703" cy="235798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766E8EE-A106-407B-B5FB-A0B790331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148" y="941235"/>
              <a:ext cx="3565703" cy="1962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CE9E83-4D0F-4DB1-94A4-31993D27FF38}"/>
                </a:ext>
              </a:extLst>
            </p:cNvPr>
            <p:cNvSpPr txBox="1"/>
            <p:nvPr/>
          </p:nvSpPr>
          <p:spPr>
            <a:xfrm>
              <a:off x="5704115" y="2929890"/>
              <a:ext cx="1265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y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=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tanh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(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x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)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A242C-4A4C-4F7C-8FE4-D778FF449C91}"/>
              </a:ext>
            </a:extLst>
          </p:cNvPr>
          <p:cNvGrpSpPr/>
          <p:nvPr/>
        </p:nvGrpSpPr>
        <p:grpSpPr>
          <a:xfrm>
            <a:off x="8533489" y="915984"/>
            <a:ext cx="2758623" cy="2677988"/>
            <a:chOff x="8533489" y="828900"/>
            <a:chExt cx="2758623" cy="267798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E2F88BB-4661-419D-88DB-E7BE642A3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489" y="828900"/>
              <a:ext cx="2758623" cy="20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35E2C8-CD52-42FD-88A1-802ED2DC711A}"/>
                </a:ext>
              </a:extLst>
            </p:cNvPr>
            <p:cNvSpPr txBox="1"/>
            <p:nvPr/>
          </p:nvSpPr>
          <p:spPr>
            <a:xfrm>
              <a:off x="9291549" y="2860557"/>
              <a:ext cx="15215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{ xi if  x &gt;=0</a:t>
              </a:r>
            </a:p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0 if x &lt;=0 }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A1A89DA-6E0D-459E-BF82-1EAA26EDFCC5}"/>
              </a:ext>
            </a:extLst>
          </p:cNvPr>
          <p:cNvSpPr txBox="1"/>
          <p:nvPr/>
        </p:nvSpPr>
        <p:spPr>
          <a:xfrm>
            <a:off x="2119382" y="3737796"/>
            <a:ext cx="843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https://www.aitude.com/comparison-of-sigmoid-tanh-and-relu-activation-functions/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F559D-8DE3-4093-8216-BC1D4F6379F1}"/>
              </a:ext>
            </a:extLst>
          </p:cNvPr>
          <p:cNvSpPr txBox="1"/>
          <p:nvPr/>
        </p:nvSpPr>
        <p:spPr>
          <a:xfrm>
            <a:off x="1660762" y="58702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2DB4B-7CF8-4956-A428-96BD2839479E}"/>
              </a:ext>
            </a:extLst>
          </p:cNvPr>
          <p:cNvSpPr txBox="1"/>
          <p:nvPr/>
        </p:nvSpPr>
        <p:spPr>
          <a:xfrm>
            <a:off x="5572363" y="594285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5D9FC-004F-47E6-B750-138554373123}"/>
              </a:ext>
            </a:extLst>
          </p:cNvPr>
          <p:cNvSpPr txBox="1"/>
          <p:nvPr/>
        </p:nvSpPr>
        <p:spPr>
          <a:xfrm>
            <a:off x="9601687" y="58702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7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542F7CEC-663B-4D50-A5AF-0CDAB80DC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  <p:pic>
        <p:nvPicPr>
          <p:cNvPr id="2052" name="Picture 4" descr="Automatic localization and segmentation of focal cortical dysplasia in  FLAIR‐negative patients using a convolutional neural network - Feng - 2020  - Journal of Applied Clinical Medical Physics - Wiley Online Library">
            <a:extLst>
              <a:ext uri="{FF2B5EF4-FFF2-40B4-BE49-F238E27FC236}">
                <a16:creationId xmlns:a16="http://schemas.microsoft.com/office/drawing/2014/main" id="{858FD08D-3E08-4AB9-9353-FC386F8D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" y="1358574"/>
            <a:ext cx="10731957" cy="50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7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67181-463D-4599-95DA-33E0F40DBE47}"/>
              </a:ext>
            </a:extLst>
          </p:cNvPr>
          <p:cNvGrpSpPr/>
          <p:nvPr/>
        </p:nvGrpSpPr>
        <p:grpSpPr>
          <a:xfrm>
            <a:off x="867836" y="1541711"/>
            <a:ext cx="10456328" cy="4089068"/>
            <a:chOff x="405495" y="1340529"/>
            <a:chExt cx="11084329" cy="4176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2D300-83F7-448C-945D-6F12662E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95" y="1340529"/>
              <a:ext cx="4176939" cy="4176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1DBB9-21AC-416E-A846-E0E73872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867" y="1649560"/>
              <a:ext cx="6589957" cy="3558879"/>
            </a:xfrm>
            <a:prstGeom prst="rect">
              <a:avLst/>
            </a:prstGeom>
          </p:spPr>
        </p:pic>
      </p:grp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0ED1CD21-42B2-452C-833A-367909112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32991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F92B5-1ECC-460E-9C5A-BCE9CA4B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9" y="1338337"/>
            <a:ext cx="5108914" cy="3831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294A53-51E1-4B55-BC74-D3006B94A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454" y="1463644"/>
            <a:ext cx="6577733" cy="3831686"/>
          </a:xfrm>
          <a:prstGeom prst="rect">
            <a:avLst/>
          </a:prstGeom>
        </p:spPr>
      </p:pic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C65EBD72-F948-40C2-B6AF-211A93D86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1243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43B378A5-DD8B-4122-9FFD-2E07D54F4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6" y="391350"/>
            <a:ext cx="3169118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Introduction</a:t>
            </a:r>
            <a:endParaRPr sz="3600" b="1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B3336ADC-082F-4305-97D3-93DB22305F2C}"/>
              </a:ext>
            </a:extLst>
          </p:cNvPr>
          <p:cNvSpPr txBox="1">
            <a:spLocks/>
          </p:cNvSpPr>
          <p:nvPr/>
        </p:nvSpPr>
        <p:spPr>
          <a:xfrm>
            <a:off x="626281" y="1056332"/>
            <a:ext cx="9624624" cy="5058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Challenge in Brain Cancer Diagnosis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Breaking through the blood-brain barrier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The challenges of surgical removal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latin typeface="BrandonText"/>
              </a:rPr>
              <a:t>The efficiency and accuracy of brain cancer diagnosis by doctors</a:t>
            </a:r>
            <a:endParaRPr lang="en-US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Application of Machine Learning in Brain Cancer Diagnosis (3)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Assist a neuro-oncologist in diagnosing brain tumors</a:t>
            </a:r>
            <a:endParaRPr lang="en-US" i="0" dirty="0">
              <a:effectLst/>
              <a:latin typeface="BrandonText"/>
            </a:endParaRP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Increase the </a:t>
            </a:r>
            <a:r>
              <a:rPr lang="en-US" dirty="0">
                <a:latin typeface="BrandonText"/>
              </a:rPr>
              <a:t>efficiency and accuracy of brain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85347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3E9F2E-E079-4C5C-B326-7202A01437CB}"/>
              </a:ext>
            </a:extLst>
          </p:cNvPr>
          <p:cNvGrpSpPr/>
          <p:nvPr/>
        </p:nvGrpSpPr>
        <p:grpSpPr>
          <a:xfrm>
            <a:off x="2562885" y="1017450"/>
            <a:ext cx="6565392" cy="5449200"/>
            <a:chOff x="6319012" y="664972"/>
            <a:chExt cx="5613400" cy="5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E5C02D-8A50-430F-8813-D6AC6C905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012" y="664972"/>
              <a:ext cx="5613400" cy="5080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BF979063-E5D5-4AC1-8332-8D42075739B7}"/>
                </a:ext>
              </a:extLst>
            </p:cNvPr>
            <p:cNvSpPr/>
            <p:nvPr/>
          </p:nvSpPr>
          <p:spPr>
            <a:xfrm>
              <a:off x="6665976" y="1380744"/>
              <a:ext cx="1252728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6BBA5A00-B4A4-4A3D-B65C-643FADB16AB9}"/>
                </a:ext>
              </a:extLst>
            </p:cNvPr>
            <p:cNvSpPr/>
            <p:nvPr/>
          </p:nvSpPr>
          <p:spPr>
            <a:xfrm>
              <a:off x="6665976" y="3565144"/>
              <a:ext cx="1517904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A491E92C-8F46-4F72-BC83-A2DE1329252B}"/>
                </a:ext>
              </a:extLst>
            </p:cNvPr>
            <p:cNvSpPr/>
            <p:nvPr/>
          </p:nvSpPr>
          <p:spPr>
            <a:xfrm>
              <a:off x="6665976" y="1660144"/>
              <a:ext cx="19476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DA55B191-D8DD-41B7-8D85-9FF0DD66FA3E}"/>
                </a:ext>
              </a:extLst>
            </p:cNvPr>
            <p:cNvSpPr/>
            <p:nvPr/>
          </p:nvSpPr>
          <p:spPr>
            <a:xfrm>
              <a:off x="6665976" y="2688336"/>
              <a:ext cx="139903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9EBE70AE-8410-45F0-AAB9-A386B8AFA621}"/>
                </a:ext>
              </a:extLst>
            </p:cNvPr>
            <p:cNvSpPr/>
            <p:nvPr/>
          </p:nvSpPr>
          <p:spPr>
            <a:xfrm>
              <a:off x="7292340" y="4383024"/>
              <a:ext cx="18333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969D1333-B1C6-4630-8FFC-4D599D289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5" y="391350"/>
            <a:ext cx="3956301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Brain Cancer Types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61085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F0E1BF-5EBD-4484-B684-EF554571C242}"/>
              </a:ext>
            </a:extLst>
          </p:cNvPr>
          <p:cNvGrpSpPr/>
          <p:nvPr/>
        </p:nvGrpSpPr>
        <p:grpSpPr>
          <a:xfrm>
            <a:off x="472440" y="1017450"/>
            <a:ext cx="7939315" cy="5000574"/>
            <a:chOff x="1204686" y="1255848"/>
            <a:chExt cx="7939315" cy="5000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CE9160-C4B7-42B9-8EEC-7119FE8D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02" b="9818"/>
            <a:stretch/>
          </p:blipFill>
          <p:spPr>
            <a:xfrm>
              <a:off x="1204686" y="1255848"/>
              <a:ext cx="7939315" cy="500057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9A0441-B159-4E14-8D5D-7C803F253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26516" y="2743201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E8F388-DDE5-4C91-8BEC-8F04DC5F7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6515" y="2227945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7E6A29-D62C-4E2B-9428-45E60F41A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31886" y="4615544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32F17F-6CBA-47F1-A0D3-19ECC29000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4344" y="449217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A4EE0D-1C31-4B4B-843C-12229BCC2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743" y="490583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667E6D-D5CE-4CD8-BCEC-4038C3CED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14232" y="505823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104361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Overview of Dataset for 3 Types of Brain Tumors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C1064-DA2E-48A6-8455-B1BD26FEBD33}"/>
              </a:ext>
            </a:extLst>
          </p:cNvPr>
          <p:cNvSpPr txBox="1"/>
          <p:nvPr/>
        </p:nvSpPr>
        <p:spPr>
          <a:xfrm>
            <a:off x="8636344" y="1693737"/>
            <a:ext cx="3555656" cy="1622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{'</a:t>
            </a:r>
            <a:r>
              <a:rPr lang="en-US" sz="2400" dirty="0" err="1"/>
              <a:t>glioma_tumor</a:t>
            </a:r>
            <a:r>
              <a:rPr lang="en-US" sz="2400" dirty="0"/>
              <a:t>': 826, '</a:t>
            </a:r>
            <a:r>
              <a:rPr lang="en-US" sz="2400" dirty="0" err="1"/>
              <a:t>meningioma_tumor</a:t>
            </a:r>
            <a:r>
              <a:rPr lang="en-US" sz="2400" dirty="0"/>
              <a:t>': 822, '</a:t>
            </a:r>
            <a:r>
              <a:rPr lang="en-US" sz="2400" dirty="0" err="1"/>
              <a:t>no_tumor</a:t>
            </a:r>
            <a:r>
              <a:rPr lang="en-US" sz="2400" dirty="0"/>
              <a:t>': 395, '</a:t>
            </a:r>
            <a:r>
              <a:rPr lang="en-US" sz="2400" dirty="0" err="1"/>
              <a:t>pituitary_tumor</a:t>
            </a:r>
            <a:r>
              <a:rPr lang="en-US" sz="2400" dirty="0"/>
              <a:t>': 827}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85BD9-CAC4-4CC6-825E-B1C7198A7F9B}"/>
              </a:ext>
            </a:extLst>
          </p:cNvPr>
          <p:cNvSpPr txBox="1"/>
          <p:nvPr/>
        </p:nvSpPr>
        <p:spPr>
          <a:xfrm>
            <a:off x="8747932" y="4024338"/>
            <a:ext cx="248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512 X 512 JPG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176C0-6E8F-4012-B5EC-95A4A7F03515}"/>
              </a:ext>
            </a:extLst>
          </p:cNvPr>
          <p:cNvSpPr txBox="1"/>
          <p:nvPr/>
        </p:nvSpPr>
        <p:spPr>
          <a:xfrm>
            <a:off x="639024" y="6111713"/>
            <a:ext cx="673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https://www.kaggle.com/sartajbhuvaji/brain-tumor-classification-mri</a:t>
            </a:r>
          </a:p>
        </p:txBody>
      </p:sp>
    </p:spTree>
    <p:extLst>
      <p:ext uri="{BB962C8B-B14F-4D97-AF65-F5344CB8AC3E}">
        <p14:creationId xmlns:p14="http://schemas.microsoft.com/office/powerpoint/2010/main" val="243085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316D94-F7B9-43A3-9AD5-5D0EE8EBA221}"/>
              </a:ext>
            </a:extLst>
          </p:cNvPr>
          <p:cNvGrpSpPr/>
          <p:nvPr/>
        </p:nvGrpSpPr>
        <p:grpSpPr>
          <a:xfrm>
            <a:off x="5791227" y="3241014"/>
            <a:ext cx="6265855" cy="3440524"/>
            <a:chOff x="5759143" y="3321224"/>
            <a:chExt cx="6265855" cy="3440524"/>
          </a:xfrm>
        </p:grpSpPr>
        <p:pic>
          <p:nvPicPr>
            <p:cNvPr id="9225" name="Picture 9" descr="Image To Vector | Deep Learning Studies">
              <a:extLst>
                <a:ext uri="{FF2B5EF4-FFF2-40B4-BE49-F238E27FC236}">
                  <a16:creationId xmlns:a16="http://schemas.microsoft.com/office/drawing/2014/main" id="{F010E6FE-71C4-495A-99B9-86D1218D4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143" y="3321224"/>
              <a:ext cx="6265855" cy="344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9967-9E4E-4EA9-B64E-355E579F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129" y="4416159"/>
              <a:ext cx="1416860" cy="1519420"/>
            </a:xfrm>
            <a:prstGeom prst="rect">
              <a:avLst/>
            </a:prstGeom>
          </p:spPr>
        </p:pic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4019349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Data Preprocessing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3600" b="1" dirty="0"/>
              <a:t>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F3959DA6-0FD1-46E6-8A29-C60283C03F08}"/>
              </a:ext>
            </a:extLst>
          </p:cNvPr>
          <p:cNvSpPr txBox="1">
            <a:spLocks/>
          </p:cNvSpPr>
          <p:nvPr/>
        </p:nvSpPr>
        <p:spPr>
          <a:xfrm>
            <a:off x="626280" y="1017451"/>
            <a:ext cx="11212794" cy="54491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Resize --- (128 X 128)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Transform to array from image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Normalization---(/255.0)</a:t>
            </a:r>
            <a:endParaRPr lang="en-US" sz="2900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Augmentation---(</a:t>
            </a:r>
            <a:r>
              <a:rPr lang="en-US" altLang="en-US" sz="2900" dirty="0" err="1"/>
              <a:t>ImageDataGenerator</a:t>
            </a:r>
            <a:r>
              <a:rPr lang="en-US" altLang="en-US" sz="2900" dirty="0"/>
              <a:t>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rotation_range</a:t>
            </a:r>
            <a:r>
              <a:rPr lang="en-US" altLang="en-US" sz="2500" dirty="0"/>
              <a:t>=20,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width_shift_range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height_shift_range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zoom_range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horizontal_flip</a:t>
            </a:r>
            <a:r>
              <a:rPr lang="en-US" altLang="en-US" sz="2500" dirty="0"/>
              <a:t>=True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reshape from 3D to 2D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4ACBF-3E9A-4528-BD7A-87BD4E3377E2}"/>
              </a:ext>
            </a:extLst>
          </p:cNvPr>
          <p:cNvGrpSpPr/>
          <p:nvPr/>
        </p:nvGrpSpPr>
        <p:grpSpPr>
          <a:xfrm>
            <a:off x="6544178" y="1411599"/>
            <a:ext cx="5294896" cy="1435267"/>
            <a:chOff x="1651336" y="2238375"/>
            <a:chExt cx="9192649" cy="24614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4565AC-D63C-4365-A9F2-3F0E29FF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36" y="2238375"/>
              <a:ext cx="2247900" cy="2381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72EF75-6E0D-4F74-97B2-22B6C4E9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6623" y="2238375"/>
              <a:ext cx="2247900" cy="2381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85395D-5C0F-4179-8CF7-9974F2FA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592" y="2318586"/>
              <a:ext cx="2247900" cy="238125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1277D-A0B0-419B-ADC6-8944C6369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3" t="9410" r="13247" b="15810"/>
            <a:stretch/>
          </p:blipFill>
          <p:spPr>
            <a:xfrm>
              <a:off x="8594561" y="2342454"/>
              <a:ext cx="2249424" cy="233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72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6EBBB-12F7-4A52-8027-B779FBD61424}"/>
              </a:ext>
            </a:extLst>
          </p:cNvPr>
          <p:cNvSpPr txBox="1"/>
          <p:nvPr/>
        </p:nvSpPr>
        <p:spPr>
          <a:xfrm>
            <a:off x="1530806" y="2360311"/>
            <a:ext cx="87596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Modeling, Prediction and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005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DF040-9288-493F-997A-C5A46659BA26}"/>
              </a:ext>
            </a:extLst>
          </p:cNvPr>
          <p:cNvGrpSpPr/>
          <p:nvPr/>
        </p:nvGrpSpPr>
        <p:grpSpPr>
          <a:xfrm>
            <a:off x="3543486" y="2030602"/>
            <a:ext cx="8302592" cy="3559037"/>
            <a:chOff x="566058" y="1418318"/>
            <a:chExt cx="10620924" cy="4174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000BA9-337B-4713-9AA6-82CD07B7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8" y="1418318"/>
              <a:ext cx="4174528" cy="41745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E498E-00AF-4952-A1BC-B0B2E422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275" y="1797162"/>
              <a:ext cx="6110707" cy="3263673"/>
            </a:xfrm>
            <a:prstGeom prst="rect">
              <a:avLst/>
            </a:prstGeom>
          </p:spPr>
        </p:pic>
      </p:grp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6937108F-2587-4CF2-9795-5D9E057CF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SVM</a:t>
            </a:r>
            <a:br>
              <a:rPr lang="en-US" sz="3600" b="1" dirty="0"/>
            </a:br>
            <a:br>
              <a:rPr lang="en-US" sz="3600" b="1" dirty="0"/>
            </a:b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51772-1B7F-4796-9880-7B969051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27" y="1497757"/>
            <a:ext cx="333675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SVC(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"poly"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Support-vector machine - Wikipedia">
            <a:extLst>
              <a:ext uri="{FF2B5EF4-FFF2-40B4-BE49-F238E27FC236}">
                <a16:creationId xmlns:a16="http://schemas.microsoft.com/office/drawing/2014/main" id="{F4078C68-E72B-43D7-8FA1-4DD8E4BB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2" y="2353589"/>
            <a:ext cx="3089028" cy="30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4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2A632D-501B-48BD-8C23-4DFE57C59E5D}"/>
              </a:ext>
            </a:extLst>
          </p:cNvPr>
          <p:cNvGrpSpPr/>
          <p:nvPr/>
        </p:nvGrpSpPr>
        <p:grpSpPr>
          <a:xfrm>
            <a:off x="3485862" y="2315660"/>
            <a:ext cx="8548823" cy="3583695"/>
            <a:chOff x="594178" y="1586159"/>
            <a:chExt cx="10422163" cy="4181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34932A-1528-4B44-BEEE-BCC25182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78" y="1586159"/>
              <a:ext cx="4181022" cy="41810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94D4AD-4D76-4C90-BCC4-76A78A20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670" y="2096633"/>
              <a:ext cx="5825671" cy="305847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3D488-48E0-4A06-B8F6-3515DE6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57" y="1605834"/>
            <a:ext cx="513845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KNeighborsClassifier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n_neighbors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=4)</a:t>
            </a: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F866E68F-8768-407A-9D77-8FB227653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KNN</a:t>
            </a:r>
            <a:endParaRPr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2417-E984-40C7-8A35-FAF96222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2" y="2197673"/>
            <a:ext cx="3308880" cy="33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Widescreen</PresentationFormat>
  <Paragraphs>236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-apple-system</vt:lpstr>
      <vt:lpstr>Arial Unicode MS</vt:lpstr>
      <vt:lpstr>BrandonText</vt:lpstr>
      <vt:lpstr>inherit</vt:lpstr>
      <vt:lpstr>Inter</vt:lpstr>
      <vt:lpstr>KaTeX_Main</vt:lpstr>
      <vt:lpstr>KaTeX_Math</vt:lpstr>
      <vt:lpstr>Lato</vt:lpstr>
      <vt:lpstr>Montserrat</vt:lpstr>
      <vt:lpstr>Arial</vt:lpstr>
      <vt:lpstr>Calibri</vt:lpstr>
      <vt:lpstr>Calibri Light</vt:lpstr>
      <vt:lpstr>Office Theme</vt:lpstr>
      <vt:lpstr>Detecting Brain tumors in Magnetic Resonance Imaging (MRI)</vt:lpstr>
      <vt:lpstr>Outlines</vt:lpstr>
      <vt:lpstr>Introduction</vt:lpstr>
      <vt:lpstr>Brain Cancer Types</vt:lpstr>
      <vt:lpstr>Overview of Dataset for 3 Types of Brain Tumors  </vt:lpstr>
      <vt:lpstr>Data Preprocessing   </vt:lpstr>
      <vt:lpstr>PowerPoint Presentation</vt:lpstr>
      <vt:lpstr>Modeling, Prediction and Evaluation -- SVM  </vt:lpstr>
      <vt:lpstr>Modeling, Prediction and Evaluation -- KNN</vt:lpstr>
      <vt:lpstr>Modeling, Prediction and Evaluation -- Naïve Bayes</vt:lpstr>
      <vt:lpstr>Modeling, Prediction and Evaluation -- ANN</vt:lpstr>
      <vt:lpstr>Optimizers</vt:lpstr>
      <vt:lpstr>Experiments Design and Results for ANN with Different Parameters </vt:lpstr>
      <vt:lpstr>PowerPoint Presentation</vt:lpstr>
      <vt:lpstr>PowerPoint Presentation</vt:lpstr>
      <vt:lpstr>Modeling, Prediction and Evaluation - ANN</vt:lpstr>
      <vt:lpstr>Modeling, Prediction and Evaluation - ANN</vt:lpstr>
      <vt:lpstr>Summary and Discussion </vt:lpstr>
      <vt:lpstr>PowerPoint Presentation</vt:lpstr>
      <vt:lpstr>PowerPoint Presentation</vt:lpstr>
      <vt:lpstr>PowerPoint Presentation</vt:lpstr>
      <vt:lpstr>Modeling, Prediction and Evaluation - CNN</vt:lpstr>
      <vt:lpstr>Modeling, Prediction and Evaluation - CNN</vt:lpstr>
      <vt:lpstr>Modeling, Prediction and Evaluation -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zongzhu li</dc:creator>
  <cp:lastModifiedBy>zongzhu li</cp:lastModifiedBy>
  <cp:revision>246</cp:revision>
  <dcterms:created xsi:type="dcterms:W3CDTF">2021-04-21T14:33:25Z</dcterms:created>
  <dcterms:modified xsi:type="dcterms:W3CDTF">2021-06-22T18:21:32Z</dcterms:modified>
</cp:coreProperties>
</file>